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6" r:id="rId4"/>
    <p:sldId id="277" r:id="rId5"/>
    <p:sldId id="278" r:id="rId6"/>
    <p:sldId id="279" r:id="rId7"/>
    <p:sldId id="280" r:id="rId8"/>
    <p:sldId id="282" r:id="rId9"/>
    <p:sldId id="281" r:id="rId10"/>
    <p:sldId id="286" r:id="rId11"/>
    <p:sldId id="283" r:id="rId12"/>
    <p:sldId id="275" r:id="rId13"/>
    <p:sldId id="284" r:id="rId14"/>
    <p:sldId id="285" r:id="rId15"/>
    <p:sldId id="268" r:id="rId16"/>
    <p:sldId id="261" r:id="rId17"/>
    <p:sldId id="287" r:id="rId18"/>
    <p:sldId id="288" r:id="rId19"/>
    <p:sldId id="289" r:id="rId20"/>
    <p:sldId id="290" r:id="rId21"/>
    <p:sldId id="291" r:id="rId22"/>
    <p:sldId id="293" r:id="rId23"/>
    <p:sldId id="292" r:id="rId24"/>
    <p:sldId id="29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63DE5-24F1-4AB9-94D2-2285146B3346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D3EE4-A59D-4784-8A0D-44832F888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0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D3EE4-A59D-4784-8A0D-44832F8884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91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AB7D8-A41D-4AE7-9641-6131DC87A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13E85E-F92D-4C7D-9CAF-40869521D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0F3DE9-AF2D-4E3B-9F1F-C44C88E8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9C99D-3ECB-450A-A74D-9032718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84A01B-D967-4DED-9C19-8A865948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4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2672-9199-4FB8-A135-C9E7F0BA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0F79BB-BAB4-4A5E-9953-A18B02B7A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CB873-F80C-4492-8023-D3D7F6EE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F43C6-1180-4C2E-8F27-C9F99235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D1688A-BF43-4150-9784-1F665CC8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12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B06B5C-89BC-4E47-B410-1FDF6A9B8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A29A36-C6FA-4757-82D2-737531945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66F45-2B87-49F5-A7E6-3B68546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F12845-D698-4F88-B355-8E05571B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E9DAC-A0CF-4EDE-BCC8-5D0EF83F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0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50768-C23F-4373-A1D7-73371907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F5744E-1297-4614-AD24-7BF42DE36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190AB-320E-408E-873E-03F543F4B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F0E2A3-6102-4541-AADE-7A498F3C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0F5B25-9475-4603-9429-77C2D002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05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C1E41-3BE0-43EB-A736-92A05893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9A3AF1-3279-4E73-B414-643C9055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83514-CC64-4135-BCCE-8BE52F38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C044B6-EC97-459E-8755-7A460D4A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6011EE-FE25-4BEB-9691-B693B9CD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88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E043D-F764-471C-93E3-F5BF3B02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94B13-6A9F-4511-9145-401269B62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D6C1B5-B272-4C57-ADE9-78E1C4DAF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2F3FFE-A779-4E54-891F-13F54AA4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DA6B2C-9CF1-4816-969D-2AF4C6B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AD9F24-8AFE-4BC3-A027-5FF4D412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36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AAB3C-6DE9-4EA8-99EA-455BF6A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A9D256-280D-436C-9837-8F8293775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EACFB4-ECA6-4F8F-A431-21DAB375C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DE9D93-BA42-4893-93BA-DF94BD4D1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F2F61B-612D-420E-A14A-A31ED312F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25B3DE-510D-4269-9607-A9F0856C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357128-5361-46F3-81A6-FEFC23BD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404B5-E001-447D-B102-8CB8C47F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49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4E1D7-37CE-4BED-9CB6-89F02D48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EA4E32-C64B-4683-867D-4FF159A4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E90A18-1D1B-4C52-A115-0FE18238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B95C39-C280-4AF9-B581-2B4647D5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9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37E84-8694-49EE-95F5-8197B086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B8AC30-8735-494C-AADB-F7583DB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9129DA-59C6-4053-9B74-BE3CE74B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FDF5A-F120-4F1B-B4FB-254DF31D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63CF6-0765-4D3E-A8B7-D7F2B2D03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51413F-79BD-4711-A5F0-1F60F95CD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78FD3E-E484-4A26-94F5-A5CF6B37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9A0C76-5F04-4AF9-8EEA-8CB06B74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A20BDD-6F90-407C-A01A-8176CE91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2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24DFC-D625-4627-B5FB-3D1C563F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BC1C09-22D6-4DA8-B9BF-C14113546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432125-3FC7-41F8-A303-0D48B065B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B670DA-BA7D-4FD3-AB04-58C9E661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4F9396-FB76-4116-B06C-05CA5791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F60140-CAC3-410E-A20B-2497052C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4A8FEC-3927-415C-91E8-359DE08C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DE7472-1793-422E-A2CD-19989E5CC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3581F8-7445-49A7-9A8F-DAA93C301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0D5BB-1190-41AE-8910-83C0AE03A38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28C8E9-EBB4-4385-BD86-2B47F0BF4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C6C2CA-DE75-4AD4-AD76-34DF1BE5E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CE8A1-3174-4F74-8F35-0F6F1936BF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0BBB3-939C-45E4-929B-0D46682EA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YOLOv4: Optimal Speed and Accuracy of Object Detection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014FD-E4F3-44F1-8A2F-E714D60D1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/>
              <a:t>2020 </a:t>
            </a:r>
            <a:r>
              <a:rPr lang="en-US" altLang="zh-CN" dirty="0" err="1"/>
              <a:t>arXiv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C79A45-78F5-43DA-BF91-68C5CEC6EA7F}"/>
              </a:ext>
            </a:extLst>
          </p:cNvPr>
          <p:cNvSpPr txBox="1"/>
          <p:nvPr/>
        </p:nvSpPr>
        <p:spPr>
          <a:xfrm>
            <a:off x="8931557" y="6233678"/>
            <a:ext cx="3102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魏梓泉</a:t>
            </a:r>
          </a:p>
        </p:txBody>
      </p:sp>
    </p:spTree>
    <p:extLst>
      <p:ext uri="{BB962C8B-B14F-4D97-AF65-F5344CB8AC3E}">
        <p14:creationId xmlns:p14="http://schemas.microsoft.com/office/powerpoint/2010/main" val="393716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9C9DA-D2CC-47C1-AB95-3942E379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9897"/>
          </a:xfrm>
        </p:spPr>
        <p:txBody>
          <a:bodyPr/>
          <a:lstStyle/>
          <a:p>
            <a:r>
              <a:rPr lang="en-US" altLang="zh-CN" dirty="0" err="1"/>
              <a:t>PANet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30357A-395D-42CA-ACA1-EBC555D6A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032"/>
          <a:stretch/>
        </p:blipFill>
        <p:spPr>
          <a:xfrm>
            <a:off x="0" y="602721"/>
            <a:ext cx="7665156" cy="4122208"/>
          </a:xfrm>
          <a:prstGeom prst="rect">
            <a:avLst/>
          </a:prstGeom>
        </p:spPr>
      </p:pic>
      <p:pic>
        <p:nvPicPr>
          <p:cNvPr id="5122" name="Picture 2" descr="这里写图片描述">
            <a:extLst>
              <a:ext uri="{FF2B5EF4-FFF2-40B4-BE49-F238E27FC236}">
                <a16:creationId xmlns:a16="http://schemas.microsoft.com/office/drawing/2014/main" id="{12D22DDE-186F-4E82-ABF5-44E2C96A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64" y="4137025"/>
            <a:ext cx="6127636" cy="27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40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2E876-C96B-4A0F-9044-C5470D8D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63"/>
            <a:ext cx="10515600" cy="776288"/>
          </a:xfrm>
        </p:spPr>
        <p:txBody>
          <a:bodyPr/>
          <a:lstStyle/>
          <a:p>
            <a:r>
              <a:rPr lang="en-US" altLang="zh-CN" dirty="0"/>
              <a:t>Modified SAM and </a:t>
            </a:r>
            <a:r>
              <a:rPr lang="en-US" altLang="zh-CN" dirty="0" err="1"/>
              <a:t>PANet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5FFE7A-A82E-479B-A148-1B0AE638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917"/>
            <a:ext cx="11335023" cy="579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3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5223C-ABEF-48FA-A98E-BB9C0871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60325"/>
            <a:ext cx="10515600" cy="732155"/>
          </a:xfrm>
        </p:spPr>
        <p:txBody>
          <a:bodyPr/>
          <a:lstStyle/>
          <a:p>
            <a:r>
              <a:rPr lang="en-US" altLang="zh-CN" dirty="0"/>
              <a:t>The Structure of YOLOv4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29C54-2AB0-4636-B027-1893CFC76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5504"/>
            <a:ext cx="12192000" cy="5672456"/>
          </a:xfrm>
        </p:spPr>
        <p:txBody>
          <a:bodyPr>
            <a:normAutofit/>
          </a:bodyPr>
          <a:lstStyle/>
          <a:p>
            <a:r>
              <a:rPr lang="en-US" altLang="zh-CN" dirty="0"/>
              <a:t>Backbone: CSPDarknet53</a:t>
            </a:r>
          </a:p>
          <a:p>
            <a:r>
              <a:rPr lang="pl-PL" altLang="zh-CN" dirty="0"/>
              <a:t>Neck: SPP, PAN</a:t>
            </a:r>
            <a:r>
              <a:rPr lang="en-US" altLang="zh-CN" dirty="0"/>
              <a:t>et</a:t>
            </a:r>
          </a:p>
          <a:p>
            <a:r>
              <a:rPr lang="en-US" altLang="zh-CN" dirty="0"/>
              <a:t>Head: YOLOv3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400" dirty="0" err="1"/>
              <a:t>CutMix</a:t>
            </a:r>
            <a:r>
              <a:rPr lang="en-US" altLang="zh-CN" sz="2400" dirty="0"/>
              <a:t> and Mosaic data augmentation, </a:t>
            </a:r>
            <a:r>
              <a:rPr lang="en-US" altLang="zh-CN" sz="2400" dirty="0" err="1"/>
              <a:t>DropBlock</a:t>
            </a:r>
            <a:r>
              <a:rPr lang="en-US" altLang="zh-CN" sz="2400" dirty="0"/>
              <a:t> regularization, Class label smoothing</a:t>
            </a:r>
          </a:p>
          <a:p>
            <a:r>
              <a:rPr lang="en-US" altLang="zh-CN" sz="2400" dirty="0"/>
              <a:t>Mish activation, Cross-stage partial connections (CSP), </a:t>
            </a:r>
            <a:r>
              <a:rPr lang="en-US" altLang="zh-CN" sz="2400" dirty="0" err="1"/>
              <a:t>Multiinput</a:t>
            </a:r>
            <a:r>
              <a:rPr lang="en-US" altLang="zh-CN" sz="2400" dirty="0"/>
              <a:t> weighted residual connections (</a:t>
            </a:r>
            <a:r>
              <a:rPr lang="en-US" altLang="zh-CN" sz="2400" dirty="0" err="1"/>
              <a:t>MiWRC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CIoU</a:t>
            </a:r>
            <a:r>
              <a:rPr lang="en-US" altLang="zh-CN" sz="2400" dirty="0"/>
              <a:t>-loss, </a:t>
            </a:r>
            <a:r>
              <a:rPr lang="en-US" altLang="zh-CN" sz="2400" dirty="0" err="1"/>
              <a:t>CmBN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DropBlock</a:t>
            </a:r>
            <a:r>
              <a:rPr lang="en-US" altLang="zh-CN" sz="2400" dirty="0"/>
              <a:t> regularization, Mosaic data augmentation, Self-Adversarial Training, Eliminate grid sensitivity, Using multiple anchors for a single ground truth, Cosine annealing scheduler, Optimal hyperparameters, Random training shapes</a:t>
            </a:r>
          </a:p>
          <a:p>
            <a:r>
              <a:rPr lang="en-US" altLang="zh-CN" sz="2400" dirty="0"/>
              <a:t>Mish activation, SPP-block, SAM-block, PAN path-aggregation block, </a:t>
            </a:r>
            <a:r>
              <a:rPr lang="en-US" altLang="zh-CN" sz="2400" dirty="0" err="1"/>
              <a:t>DIoU</a:t>
            </a:r>
            <a:r>
              <a:rPr lang="en-US" altLang="zh-CN" sz="2400" dirty="0"/>
              <a:t>-NMS</a:t>
            </a: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3F5EB87-B745-4E88-A3FC-FD8E989FB83C}"/>
              </a:ext>
            </a:extLst>
          </p:cNvPr>
          <p:cNvSpPr txBox="1">
            <a:spLocks/>
          </p:cNvSpPr>
          <p:nvPr/>
        </p:nvSpPr>
        <p:spPr>
          <a:xfrm>
            <a:off x="838202" y="2773045"/>
            <a:ext cx="10515600" cy="64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Tricks in YOLOv4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5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838F9-A827-4221-B2C9-45D771A2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CSPDarknet53 with</a:t>
            </a:r>
            <a:br>
              <a:rPr lang="en-US" altLang="zh-CN" dirty="0"/>
            </a:br>
            <a:r>
              <a:rPr lang="en-US" altLang="zh-CN" dirty="0"/>
              <a:t>Cross-stage partial connections (CSP)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240DAC-3F72-429D-819D-E94F8A72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690688"/>
            <a:ext cx="8148073" cy="47740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B1E989-D13B-4DB1-8EF5-08A5992E00CC}"/>
              </a:ext>
            </a:extLst>
          </p:cNvPr>
          <p:cNvSpPr/>
          <p:nvPr/>
        </p:nvSpPr>
        <p:spPr>
          <a:xfrm>
            <a:off x="9560435" y="2103437"/>
            <a:ext cx="2072642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Darknet53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AE019AD-C11E-49AA-AB43-C14662269A94}"/>
              </a:ext>
            </a:extLst>
          </p:cNvPr>
          <p:cNvSpPr/>
          <p:nvPr/>
        </p:nvSpPr>
        <p:spPr>
          <a:xfrm rot="8819411">
            <a:off x="8277814" y="3030773"/>
            <a:ext cx="1286923" cy="365527"/>
          </a:xfrm>
          <a:prstGeom prst="rightArrow">
            <a:avLst>
              <a:gd name="adj1" fmla="val 50000"/>
              <a:gd name="adj2" fmla="val 174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9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6B9AE-B1B3-49D2-8F2D-BB02B1D9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6915"/>
          </a:xfrm>
        </p:spPr>
        <p:txBody>
          <a:bodyPr/>
          <a:lstStyle/>
          <a:p>
            <a:r>
              <a:rPr lang="pl-PL" altLang="zh-CN" dirty="0"/>
              <a:t>Spatial Pyramid Pooling</a:t>
            </a:r>
            <a:r>
              <a:rPr lang="en-US" altLang="zh-CN" dirty="0"/>
              <a:t> (SPP)</a:t>
            </a:r>
            <a:endParaRPr lang="zh-CN" altLang="en-US" dirty="0"/>
          </a:p>
        </p:txBody>
      </p:sp>
      <p:pic>
        <p:nvPicPr>
          <p:cNvPr id="3074" name="Picture 2" descr="https://images2018.cnblogs.com/blog/1180120/201805/1180120-20180523124028832-2085939743.png">
            <a:extLst>
              <a:ext uri="{FF2B5EF4-FFF2-40B4-BE49-F238E27FC236}">
                <a16:creationId xmlns:a16="http://schemas.microsoft.com/office/drawing/2014/main" id="{CFF3213F-2D65-4447-8821-F376D842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105" y="709770"/>
            <a:ext cx="7463790" cy="61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8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A5C3167-1580-44C4-B7CA-06E488EE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41" y="1813847"/>
            <a:ext cx="3785239" cy="3966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BFF838-FF61-4096-B346-08AF5E234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80" y="1750463"/>
            <a:ext cx="3785238" cy="40410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5F9E22-3606-43BB-981D-92D521D8F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63" y="1788431"/>
            <a:ext cx="3785238" cy="40234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5251B8-6E9A-4BBB-BB3D-942FFE30F0D0}"/>
              </a:ext>
            </a:extLst>
          </p:cNvPr>
          <p:cNvSpPr txBox="1"/>
          <p:nvPr/>
        </p:nvSpPr>
        <p:spPr>
          <a:xfrm>
            <a:off x="1374541" y="816130"/>
            <a:ext cx="167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832 </a:t>
            </a:r>
            <a:r>
              <a:rPr lang="zh-CN" altLang="en-US" sz="2800" dirty="0"/>
              <a:t>→ </a:t>
            </a:r>
            <a:r>
              <a:rPr lang="en-US" altLang="zh-CN" sz="2800" dirty="0"/>
              <a:t>52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0E2275-1586-4535-B925-5932817A54F5}"/>
              </a:ext>
            </a:extLst>
          </p:cNvPr>
          <p:cNvSpPr txBox="1"/>
          <p:nvPr/>
        </p:nvSpPr>
        <p:spPr>
          <a:xfrm>
            <a:off x="2495082" y="1718482"/>
            <a:ext cx="62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*</a:t>
            </a:r>
            <a:r>
              <a:rPr lang="en-US" altLang="zh-CN" sz="2400" dirty="0"/>
              <a:t>4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5E7741-C41C-4E7F-9141-C5600986581E}"/>
              </a:ext>
            </a:extLst>
          </p:cNvPr>
          <p:cNvSpPr txBox="1"/>
          <p:nvPr/>
        </p:nvSpPr>
        <p:spPr>
          <a:xfrm>
            <a:off x="5159780" y="816130"/>
            <a:ext cx="197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832 </a:t>
            </a:r>
            <a:r>
              <a:rPr lang="zh-CN" altLang="en-US" sz="2800" dirty="0"/>
              <a:t>→ </a:t>
            </a:r>
            <a:r>
              <a:rPr lang="en-US" altLang="zh-CN" sz="2800" dirty="0"/>
              <a:t>104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4B1FC0-B94C-4839-8F2B-C94B8A292B39}"/>
              </a:ext>
            </a:extLst>
          </p:cNvPr>
          <p:cNvSpPr txBox="1"/>
          <p:nvPr/>
        </p:nvSpPr>
        <p:spPr>
          <a:xfrm>
            <a:off x="9035963" y="816130"/>
            <a:ext cx="1869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832 </a:t>
            </a:r>
            <a:r>
              <a:rPr lang="zh-CN" altLang="en-US" sz="2800" dirty="0"/>
              <a:t>→ </a:t>
            </a:r>
            <a:r>
              <a:rPr lang="en-US" altLang="zh-CN" sz="2800" dirty="0"/>
              <a:t>208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904CF0-AF9B-415E-B40D-1F111D530E8F}"/>
              </a:ext>
            </a:extLst>
          </p:cNvPr>
          <p:cNvSpPr txBox="1"/>
          <p:nvPr/>
        </p:nvSpPr>
        <p:spPr>
          <a:xfrm>
            <a:off x="6181046" y="1703530"/>
            <a:ext cx="62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*</a:t>
            </a:r>
            <a:r>
              <a:rPr lang="en-US" altLang="zh-CN" sz="2400" dirty="0"/>
              <a:t>4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A2B8FE-4982-4B75-8132-EF3D70D13C3D}"/>
              </a:ext>
            </a:extLst>
          </p:cNvPr>
          <p:cNvSpPr txBox="1"/>
          <p:nvPr/>
        </p:nvSpPr>
        <p:spPr>
          <a:xfrm>
            <a:off x="10045940" y="1703529"/>
            <a:ext cx="62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*</a:t>
            </a:r>
            <a:r>
              <a:rPr lang="en-US" altLang="zh-CN" sz="2400" dirty="0"/>
              <a:t>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5820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pic4.zhimg.com/80/v2-2a69a9bca0cde5995eeb7b21af2594a7_720w.jpg">
            <a:extLst>
              <a:ext uri="{FF2B5EF4-FFF2-40B4-BE49-F238E27FC236}">
                <a16:creationId xmlns:a16="http://schemas.microsoft.com/office/drawing/2014/main" id="{EEFE52C0-D99A-4D88-80F8-27B7CCC9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96" y="79517"/>
            <a:ext cx="7352523" cy="669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DD603A-1037-45D1-A552-5BC8159EA61D}"/>
              </a:ext>
            </a:extLst>
          </p:cNvPr>
          <p:cNvSpPr txBox="1"/>
          <p:nvPr/>
        </p:nvSpPr>
        <p:spPr>
          <a:xfrm>
            <a:off x="4452410" y="890104"/>
            <a:ext cx="439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The Structure of YOLO v3</a:t>
            </a:r>
            <a:endParaRPr lang="zh-CN" alt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E81227-F338-423F-8CE1-E07AA06A8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7689" y="2932804"/>
            <a:ext cx="404142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dirty="0">
                <a:solidFill>
                  <a:srgbClr val="1A1A1A"/>
                </a:solidFill>
                <a:ea typeface="-apple-system"/>
              </a:rPr>
              <a:t> </a:t>
            </a:r>
            <a:r>
              <a:rPr lang="zh-CN" altLang="en-US" dirty="0">
                <a:solidFill>
                  <a:srgbClr val="1A1A1A"/>
                </a:solidFill>
                <a:ea typeface="-apple-system"/>
              </a:rPr>
              <a:t>输出尺寸的</a:t>
            </a:r>
            <a:r>
              <a:rPr lang="zh-CN" altLang="zh-CN" dirty="0">
                <a:solidFill>
                  <a:srgbClr val="1A1A1A"/>
                </a:solidFill>
                <a:ea typeface="-apple-system"/>
              </a:rPr>
              <a:t>75代表</a:t>
            </a:r>
            <a:r>
              <a:rPr lang="en-US" altLang="zh-CN" dirty="0">
                <a:solidFill>
                  <a:srgbClr val="1A1A1A"/>
                </a:solidFill>
                <a:ea typeface="-apple-system"/>
              </a:rPr>
              <a:t>3×(20+5)</a:t>
            </a:r>
            <a:r>
              <a:rPr lang="zh-CN" altLang="zh-CN" sz="1900" dirty="0">
                <a:solidFill>
                  <a:srgbClr val="1A1A1A"/>
                </a:solidFill>
                <a:ea typeface="-apple-system"/>
              </a:rPr>
              <a:t>，</a:t>
            </a:r>
            <a:r>
              <a:rPr lang="zh-CN" altLang="zh-CN" dirty="0">
                <a:solidFill>
                  <a:srgbClr val="1A1A1A"/>
                </a:solidFill>
                <a:ea typeface="-apple-system"/>
              </a:rPr>
              <a:t>其中20代表的是VOC数据集目标类别数，5代表的是每个目标预测框的</a:t>
            </a:r>
            <a:r>
              <a:rPr lang="zh-CN" altLang="zh-CN" dirty="0"/>
              <a:t>  </a:t>
            </a:r>
            <a:r>
              <a:rPr lang="zh-CN" altLang="zh-CN" sz="1900" dirty="0">
                <a:solidFill>
                  <a:srgbClr val="1A1A1A"/>
                </a:solidFill>
                <a:ea typeface="-apple-system"/>
              </a:rPr>
              <a:t>，</a:t>
            </a:r>
            <a:r>
              <a:rPr lang="zh-CN" altLang="zh-CN" dirty="0">
                <a:solidFill>
                  <a:srgbClr val="1A1A1A"/>
                </a:solidFill>
                <a:ea typeface="-apple-system"/>
              </a:rPr>
              <a:t>3代表的是某一个特征图的Anchor，也即先验框的数目。所以YOLOv3一共有9个Anchor，不过被平均分在了3个特征层中，这也实现了多尺度检测</a:t>
            </a:r>
            <a:r>
              <a:rPr lang="zh-CN" altLang="zh-CN" dirty="0"/>
              <a:t> </a:t>
            </a:r>
          </a:p>
        </p:txBody>
      </p:sp>
      <p:sp>
        <p:nvSpPr>
          <p:cNvPr id="7" name="AutoShape 6" descr="[公式]">
            <a:extLst>
              <a:ext uri="{FF2B5EF4-FFF2-40B4-BE49-F238E27FC236}">
                <a16:creationId xmlns:a16="http://schemas.microsoft.com/office/drawing/2014/main" id="{7063A71D-194D-4336-AC44-36F9EAD3D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59075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7" descr="[公式]">
            <a:extLst>
              <a:ext uri="{FF2B5EF4-FFF2-40B4-BE49-F238E27FC236}">
                <a16:creationId xmlns:a16="http://schemas.microsoft.com/office/drawing/2014/main" id="{D5E0DF22-106A-494D-813A-E09CB395E9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5875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A49E7F-EC3B-43F4-BE43-22EEFD4A59F6}"/>
              </a:ext>
            </a:extLst>
          </p:cNvPr>
          <p:cNvSpPr/>
          <p:nvPr/>
        </p:nvSpPr>
        <p:spPr>
          <a:xfrm>
            <a:off x="2415822" y="2223911"/>
            <a:ext cx="5484097" cy="45636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24131A-7A67-4CCD-8A3A-7E0726BA7B7B}"/>
              </a:ext>
            </a:extLst>
          </p:cNvPr>
          <p:cNvSpPr txBox="1"/>
          <p:nvPr/>
        </p:nvSpPr>
        <p:spPr>
          <a:xfrm>
            <a:off x="6826418" y="2223911"/>
            <a:ext cx="1073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Head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1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E4558-6287-42AE-BA83-234709DA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Mish activation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4E162A-DDBD-4AC9-8F70-A8301A45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9" y="2283889"/>
            <a:ext cx="4303571" cy="4208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DCB559-D9CC-4D15-9FD0-7E9AF4B17E4E}"/>
                  </a:ext>
                </a:extLst>
              </p:cNvPr>
              <p:cNvSpPr txBox="1"/>
              <p:nvPr/>
            </p:nvSpPr>
            <p:spPr>
              <a:xfrm>
                <a:off x="295093" y="1668336"/>
                <a:ext cx="55992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4000" b="0" dirty="0"/>
                  <a:t>Mish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⁡(</m:t>
                    </m:r>
                    <m:func>
                      <m:func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4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DCB559-D9CC-4D15-9FD0-7E9AF4B1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3" y="1668336"/>
                <a:ext cx="5599289" cy="615553"/>
              </a:xfrm>
              <a:prstGeom prst="rect">
                <a:avLst/>
              </a:prstGeom>
              <a:blipFill>
                <a:blip r:embed="rId3"/>
                <a:stretch>
                  <a:fillRect l="-5441" t="-25743" b="-48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s://mmbiz.qpic.cn/mmbiz_jpg/KYSDTmOVZvoq7ibpibADnKetBktT61NOiajI2ibknt9ZOLFX5QNysVSAESP5h3p2e7JW8dwvicWsh6sDLgekFgUOeNA/640?wx_fmt=jpeg">
            <a:extLst>
              <a:ext uri="{FF2B5EF4-FFF2-40B4-BE49-F238E27FC236}">
                <a16:creationId xmlns:a16="http://schemas.microsoft.com/office/drawing/2014/main" id="{685A61EA-349C-4350-9C43-200ACFF4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"/>
            <a:ext cx="5972175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293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04F0110-E913-4E16-9FE2-F6F5D41FD313}"/>
              </a:ext>
            </a:extLst>
          </p:cNvPr>
          <p:cNvSpPr/>
          <p:nvPr/>
        </p:nvSpPr>
        <p:spPr>
          <a:xfrm>
            <a:off x="1936800" y="5111922"/>
            <a:ext cx="68011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    是指</a:t>
            </a:r>
            <a:r>
              <a:rPr lang="en-US" altLang="zh-CN" sz="2400" dirty="0"/>
              <a:t>predict box</a:t>
            </a:r>
            <a:r>
              <a:rPr lang="zh-CN" altLang="en-US" sz="2400" dirty="0"/>
              <a:t>和</a:t>
            </a:r>
            <a:r>
              <a:rPr lang="en-US" altLang="zh-CN" sz="2400" dirty="0"/>
              <a:t>GT box</a:t>
            </a:r>
            <a:r>
              <a:rPr lang="zh-CN" altLang="en-US" sz="2400" dirty="0"/>
              <a:t>中心点的距离的平方</a:t>
            </a:r>
            <a:r>
              <a:rPr lang="en-US" altLang="zh-CN" sz="2400" dirty="0"/>
              <a:t>,</a:t>
            </a:r>
          </a:p>
          <a:p>
            <a:r>
              <a:rPr lang="zh-CN" altLang="en-US" sz="2400" dirty="0"/>
              <a:t>    是指刚好能包含</a:t>
            </a:r>
            <a:r>
              <a:rPr lang="en-US" altLang="zh-CN" sz="2400" dirty="0"/>
              <a:t>predict box</a:t>
            </a:r>
            <a:r>
              <a:rPr lang="zh-CN" altLang="en-US" sz="2400" dirty="0"/>
              <a:t>和</a:t>
            </a:r>
            <a:r>
              <a:rPr lang="en-US" altLang="zh-CN" sz="2400" dirty="0"/>
              <a:t>GT box</a:t>
            </a:r>
            <a:r>
              <a:rPr lang="zh-CN" altLang="en-US" sz="2400" dirty="0"/>
              <a:t>的最小</a:t>
            </a:r>
            <a:r>
              <a:rPr lang="en-US" altLang="zh-CN" sz="2400" dirty="0"/>
              <a:t>box</a:t>
            </a:r>
            <a:r>
              <a:rPr lang="zh-CN" altLang="en-US" sz="2400" dirty="0"/>
              <a:t>的对角线长度平方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87EA9B-B7FE-478E-8E58-218391FD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Complete IOU loss (CIOU loss)</a:t>
            </a:r>
            <a:endParaRPr lang="zh-CN" altLang="en-US" dirty="0"/>
          </a:p>
        </p:txBody>
      </p:sp>
      <p:pic>
        <p:nvPicPr>
          <p:cNvPr id="6146" name="Picture 2" descr="https://img-blog.csdnimg.cn/20200113225714286.png">
            <a:extLst>
              <a:ext uri="{FF2B5EF4-FFF2-40B4-BE49-F238E27FC236}">
                <a16:creationId xmlns:a16="http://schemas.microsoft.com/office/drawing/2014/main" id="{2525244F-096B-4DF6-9FA2-C2B53107F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70" y="1913641"/>
            <a:ext cx="84714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mg-blog.csdnimg.cn/20200114093053608.png">
            <a:extLst>
              <a:ext uri="{FF2B5EF4-FFF2-40B4-BE49-F238E27FC236}">
                <a16:creationId xmlns:a16="http://schemas.microsoft.com/office/drawing/2014/main" id="{7E570F03-D5E8-447E-8E4A-D94A524CC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27" y="3439583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img-blog.csdnimg.cn/20200113225912532.png">
            <a:extLst>
              <a:ext uri="{FF2B5EF4-FFF2-40B4-BE49-F238E27FC236}">
                <a16:creationId xmlns:a16="http://schemas.microsoft.com/office/drawing/2014/main" id="{8A825D78-867C-4983-A19B-E5CF70BC2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27" y="4173008"/>
            <a:ext cx="4724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img-blog.csdnimg.cn/20200113225355187.png">
            <a:extLst>
              <a:ext uri="{FF2B5EF4-FFF2-40B4-BE49-F238E27FC236}">
                <a16:creationId xmlns:a16="http://schemas.microsoft.com/office/drawing/2014/main" id="{2AA120F7-719E-4040-A2E9-5483C1551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25" y="5049656"/>
            <a:ext cx="394091" cy="4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img-blog.csdnimg.cn/20200113225444907.png">
            <a:extLst>
              <a:ext uri="{FF2B5EF4-FFF2-40B4-BE49-F238E27FC236}">
                <a16:creationId xmlns:a16="http://schemas.microsoft.com/office/drawing/2014/main" id="{C642E049-9998-469C-B664-31171E3C8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6"/>
          <a:stretch/>
        </p:blipFill>
        <p:spPr bwMode="auto">
          <a:xfrm>
            <a:off x="1992623" y="5551044"/>
            <a:ext cx="394091" cy="34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472CFC-AE93-4A7D-B060-764A7A0CE8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464" r="28721" b="38773"/>
          <a:stretch/>
        </p:blipFill>
        <p:spPr>
          <a:xfrm>
            <a:off x="8653555" y="3830108"/>
            <a:ext cx="3523519" cy="273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00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CAB1B-94BF-42F0-BC3F-1DBF2792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DIoU</a:t>
            </a:r>
            <a:r>
              <a:rPr lang="en-US" altLang="zh-CN" dirty="0"/>
              <a:t> NMS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99B6E1-F0CF-4518-B972-9EC7ED349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Replace </a:t>
            </a:r>
            <a:r>
              <a:rPr lang="en-US" altLang="zh-CN" dirty="0" err="1"/>
              <a:t>IoU</a:t>
            </a:r>
            <a:r>
              <a:rPr lang="en-US" altLang="zh-CN" dirty="0"/>
              <a:t> by </a:t>
            </a:r>
            <a:r>
              <a:rPr lang="en-US" altLang="zh-CN" dirty="0" err="1"/>
              <a:t>DIoU</a:t>
            </a:r>
            <a:r>
              <a:rPr lang="en-US" altLang="zh-CN" dirty="0"/>
              <a:t> in NMS stage.</a:t>
            </a:r>
            <a:endParaRPr lang="zh-CN" altLang="en-US" dirty="0"/>
          </a:p>
        </p:txBody>
      </p:sp>
      <p:pic>
        <p:nvPicPr>
          <p:cNvPr id="7170" name="Picture 2" descr="降级">
            <a:extLst>
              <a:ext uri="{FF2B5EF4-FFF2-40B4-BE49-F238E27FC236}">
                <a16:creationId xmlns:a16="http://schemas.microsoft.com/office/drawing/2014/main" id="{8334368A-403E-4CCC-A5D8-9FF45140C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750"/>
          <a:stretch/>
        </p:blipFill>
        <p:spPr bwMode="auto">
          <a:xfrm>
            <a:off x="1351491" y="2407745"/>
            <a:ext cx="9489018" cy="390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69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BD473-0789-4B3C-A88E-8E22C085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F6405-8CA5-4ECA-B361-75DAF2416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4"/>
            <a:ext cx="10515600" cy="5032375"/>
          </a:xfrm>
        </p:spPr>
        <p:txBody>
          <a:bodyPr/>
          <a:lstStyle/>
          <a:p>
            <a:r>
              <a:rPr lang="en-US" altLang="zh-CN" dirty="0"/>
              <a:t>Mosaic data augmentation</a:t>
            </a:r>
          </a:p>
          <a:p>
            <a:endParaRPr lang="en-US" altLang="zh-CN" dirty="0"/>
          </a:p>
          <a:p>
            <a:r>
              <a:rPr lang="en-US" altLang="zh-CN" dirty="0"/>
              <a:t>Self Adversarial Training</a:t>
            </a:r>
          </a:p>
          <a:p>
            <a:endParaRPr lang="en-US" altLang="zh-CN" dirty="0"/>
          </a:p>
          <a:p>
            <a:r>
              <a:rPr lang="en-US" altLang="zh-CN" dirty="0" err="1"/>
              <a:t>CmBN</a:t>
            </a:r>
            <a:r>
              <a:rPr lang="en-US" altLang="zh-CN" dirty="0"/>
              <a:t> –from CBN (Cross-iteration batch normalization)</a:t>
            </a:r>
          </a:p>
          <a:p>
            <a:endParaRPr lang="en-US" altLang="zh-CN" dirty="0"/>
          </a:p>
          <a:p>
            <a:r>
              <a:rPr lang="en-US" altLang="zh-CN" dirty="0"/>
              <a:t>Modified SAM</a:t>
            </a:r>
          </a:p>
          <a:p>
            <a:endParaRPr lang="en-US" altLang="zh-CN" dirty="0"/>
          </a:p>
          <a:p>
            <a:r>
              <a:rPr lang="en-US" altLang="zh-CN" dirty="0"/>
              <a:t>Modified </a:t>
            </a:r>
            <a:r>
              <a:rPr lang="en-US" altLang="zh-CN" dirty="0" err="1"/>
              <a:t>PANet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03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2B60F-6E42-483C-8F9F-6F48C18B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1E9A73-917E-48C9-BABD-09A183C3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88" y="476837"/>
            <a:ext cx="7659390" cy="61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44DEB-A136-491A-9957-FB770B0C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 Studies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F5126-3B28-4275-A494-C2FED501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85" y="1298222"/>
            <a:ext cx="9647430" cy="555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05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2CFA3A-5AC9-4F28-9CCD-BB07FA081CB9}"/>
              </a:ext>
            </a:extLst>
          </p:cNvPr>
          <p:cNvSpPr/>
          <p:nvPr/>
        </p:nvSpPr>
        <p:spPr>
          <a:xfrm>
            <a:off x="-33868" y="45156"/>
            <a:ext cx="1232746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Y10"/>
              </a:rPr>
              <a:t> </a:t>
            </a:r>
            <a:r>
              <a:rPr lang="en-US" altLang="zh-CN" sz="2400" b="1" dirty="0">
                <a:latin typeface="NimbusRomNo9L-Regu"/>
              </a:rPr>
              <a:t>S</a:t>
            </a:r>
            <a:r>
              <a:rPr lang="en-US" altLang="zh-CN" sz="2400" dirty="0">
                <a:latin typeface="NimbusRomNo9L-Regu"/>
              </a:rPr>
              <a:t>: Eliminate grid sensitivity the equation </a:t>
            </a:r>
            <a:r>
              <a:rPr lang="en-US" altLang="zh-CN" sz="2400" dirty="0">
                <a:latin typeface="CMMI10"/>
              </a:rPr>
              <a:t>b</a:t>
            </a:r>
            <a:r>
              <a:rPr lang="en-US" altLang="zh-CN" sz="1000" dirty="0">
                <a:latin typeface="CMMI7"/>
              </a:rPr>
              <a:t>x </a:t>
            </a:r>
            <a:r>
              <a:rPr lang="en-US" altLang="zh-CN" sz="2400" dirty="0">
                <a:latin typeface="CMR10"/>
              </a:rPr>
              <a:t>= (</a:t>
            </a:r>
            <a:r>
              <a:rPr lang="en-US" altLang="zh-CN" sz="2400" dirty="0" err="1">
                <a:latin typeface="CMMI10"/>
              </a:rPr>
              <a:t>t</a:t>
            </a:r>
            <a:r>
              <a:rPr lang="en-US" altLang="zh-CN" sz="1000" dirty="0" err="1">
                <a:latin typeface="CMMI7"/>
              </a:rPr>
              <a:t>x</a:t>
            </a:r>
            <a:r>
              <a:rPr lang="en-US" altLang="zh-CN" sz="2400" dirty="0">
                <a:latin typeface="CMR10"/>
              </a:rPr>
              <a:t>)+</a:t>
            </a:r>
            <a:r>
              <a:rPr lang="en-US" altLang="zh-CN" sz="2400" dirty="0">
                <a:latin typeface="CMMI10"/>
              </a:rPr>
              <a:t>c</a:t>
            </a:r>
            <a:r>
              <a:rPr lang="en-US" altLang="zh-CN" sz="1000" dirty="0">
                <a:latin typeface="CMMI7"/>
              </a:rPr>
              <a:t>x</a:t>
            </a:r>
            <a:r>
              <a:rPr lang="en-US" altLang="zh-CN" sz="2400" dirty="0">
                <a:latin typeface="CMMI10"/>
              </a:rPr>
              <a:t>; b</a:t>
            </a:r>
            <a:r>
              <a:rPr lang="en-US" altLang="zh-CN" sz="1000" dirty="0">
                <a:latin typeface="CMMI7"/>
              </a:rPr>
              <a:t>y </a:t>
            </a:r>
            <a:r>
              <a:rPr lang="en-US" altLang="zh-CN" sz="2400" dirty="0">
                <a:latin typeface="CMR10"/>
              </a:rPr>
              <a:t>= (</a:t>
            </a:r>
            <a:r>
              <a:rPr lang="en-US" altLang="zh-CN" sz="2400" dirty="0">
                <a:latin typeface="CMMI10"/>
              </a:rPr>
              <a:t>t</a:t>
            </a:r>
            <a:r>
              <a:rPr lang="en-US" altLang="zh-CN" sz="1000" dirty="0">
                <a:latin typeface="CMMI7"/>
              </a:rPr>
              <a:t>y</a:t>
            </a:r>
            <a:r>
              <a:rPr lang="en-US" altLang="zh-CN" sz="2400" dirty="0">
                <a:latin typeface="CMR10"/>
              </a:rPr>
              <a:t>)+</a:t>
            </a:r>
            <a:r>
              <a:rPr lang="en-US" altLang="zh-CN" sz="2400" dirty="0">
                <a:latin typeface="CMMI10"/>
              </a:rPr>
              <a:t>c</a:t>
            </a:r>
            <a:r>
              <a:rPr lang="en-US" altLang="zh-CN" sz="1000" dirty="0">
                <a:latin typeface="CMMI7"/>
              </a:rPr>
              <a:t>y</a:t>
            </a:r>
            <a:r>
              <a:rPr lang="en-US" altLang="zh-CN" sz="2400" dirty="0">
                <a:latin typeface="NimbusRomNo9L-Regu"/>
              </a:rPr>
              <a:t>, where </a:t>
            </a:r>
            <a:r>
              <a:rPr lang="en-US" altLang="zh-CN" sz="2400" dirty="0">
                <a:latin typeface="CMMI10"/>
              </a:rPr>
              <a:t>c</a:t>
            </a:r>
            <a:r>
              <a:rPr lang="en-US" altLang="zh-CN" sz="1000" dirty="0">
                <a:latin typeface="CMMI7"/>
              </a:rPr>
              <a:t>x </a:t>
            </a:r>
            <a:r>
              <a:rPr lang="en-US" altLang="zh-CN" sz="2400" dirty="0">
                <a:latin typeface="NimbusRomNo9L-Regu"/>
              </a:rPr>
              <a:t>and </a:t>
            </a:r>
            <a:r>
              <a:rPr lang="en-US" altLang="zh-CN" sz="2400" dirty="0">
                <a:latin typeface="CMMI10"/>
              </a:rPr>
              <a:t>c</a:t>
            </a:r>
            <a:r>
              <a:rPr lang="en-US" altLang="zh-CN" sz="1000" dirty="0">
                <a:latin typeface="CMMI7"/>
              </a:rPr>
              <a:t>y </a:t>
            </a:r>
            <a:r>
              <a:rPr lang="en-US" altLang="zh-CN" sz="2400" dirty="0">
                <a:latin typeface="NimbusRomNo9L-Regu"/>
              </a:rPr>
              <a:t>are always whole numbers, is used in YOLOv3 for evaluating the object coordinates, therefore, extremely high </a:t>
            </a:r>
            <a:r>
              <a:rPr lang="en-US" altLang="zh-CN" sz="2400" dirty="0" err="1">
                <a:latin typeface="CMMI10"/>
              </a:rPr>
              <a:t>t</a:t>
            </a:r>
            <a:r>
              <a:rPr lang="en-US" altLang="zh-CN" sz="1000" dirty="0" err="1">
                <a:latin typeface="CMMI7"/>
              </a:rPr>
              <a:t>x</a:t>
            </a:r>
            <a:r>
              <a:rPr lang="en-US" altLang="zh-CN" sz="1000" dirty="0">
                <a:latin typeface="CMMI7"/>
              </a:rPr>
              <a:t> </a:t>
            </a:r>
            <a:r>
              <a:rPr lang="en-US" altLang="zh-CN" sz="2400" dirty="0">
                <a:latin typeface="NimbusRomNo9L-Regu"/>
              </a:rPr>
              <a:t>absolute values are required for the </a:t>
            </a:r>
            <a:r>
              <a:rPr lang="en-US" altLang="zh-CN" sz="2400" dirty="0">
                <a:latin typeface="CMMI10"/>
              </a:rPr>
              <a:t>b</a:t>
            </a:r>
            <a:r>
              <a:rPr lang="en-US" altLang="zh-CN" sz="1000" dirty="0">
                <a:latin typeface="CMMI7"/>
              </a:rPr>
              <a:t>x </a:t>
            </a:r>
            <a:r>
              <a:rPr lang="en-US" altLang="zh-CN" sz="2400" dirty="0">
                <a:latin typeface="NimbusRomNo9L-Regu"/>
              </a:rPr>
              <a:t>value approaching the </a:t>
            </a:r>
            <a:r>
              <a:rPr lang="en-US" altLang="zh-CN" sz="2400" dirty="0">
                <a:latin typeface="CMMI10"/>
              </a:rPr>
              <a:t>c</a:t>
            </a:r>
            <a:r>
              <a:rPr lang="en-US" altLang="zh-CN" sz="1000" dirty="0">
                <a:latin typeface="CMMI7"/>
              </a:rPr>
              <a:t>x </a:t>
            </a:r>
            <a:r>
              <a:rPr lang="en-US" altLang="zh-CN" sz="2400" dirty="0">
                <a:latin typeface="NimbusRomNo9L-Regu"/>
              </a:rPr>
              <a:t>or </a:t>
            </a:r>
            <a:r>
              <a:rPr lang="en-US" altLang="zh-CN" sz="2400" dirty="0">
                <a:latin typeface="CMMI10"/>
              </a:rPr>
              <a:t>c</a:t>
            </a:r>
            <a:r>
              <a:rPr lang="en-US" altLang="zh-CN" sz="1000" dirty="0">
                <a:latin typeface="CMMI7"/>
              </a:rPr>
              <a:t>x </a:t>
            </a:r>
            <a:r>
              <a:rPr lang="en-US" altLang="zh-CN" sz="2400" dirty="0">
                <a:latin typeface="CMR10"/>
              </a:rPr>
              <a:t>+ 1 </a:t>
            </a:r>
            <a:r>
              <a:rPr lang="en-US" altLang="zh-CN" sz="2400" dirty="0">
                <a:latin typeface="NimbusRomNo9L-Regu"/>
              </a:rPr>
              <a:t>values. We solve this problem through multiplying the sigmoid by a factor exceeding 1.0, so eliminating the effect of grid on which the object is undetectable.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Y10"/>
              </a:rPr>
              <a:t> </a:t>
            </a:r>
            <a:r>
              <a:rPr lang="en-US" altLang="zh-CN" sz="2400" b="1" dirty="0">
                <a:latin typeface="NimbusRomNo9L-Regu"/>
              </a:rPr>
              <a:t>M</a:t>
            </a:r>
            <a:r>
              <a:rPr lang="en-US" altLang="zh-CN" sz="2400" dirty="0">
                <a:latin typeface="NimbusRomNo9L-Regu"/>
              </a:rPr>
              <a:t>: Mosaic data augmentation using the 4-image mosaic during training instead of single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Y10"/>
              </a:rPr>
              <a:t> </a:t>
            </a:r>
            <a:r>
              <a:rPr lang="en-US" altLang="zh-CN" sz="2400" b="1" dirty="0">
                <a:latin typeface="NimbusRomNo9L-Regu"/>
              </a:rPr>
              <a:t>IT</a:t>
            </a:r>
            <a:r>
              <a:rPr lang="en-US" altLang="zh-CN" sz="2400" dirty="0">
                <a:latin typeface="NimbusRomNo9L-Regu"/>
              </a:rPr>
              <a:t>: </a:t>
            </a:r>
            <a:r>
              <a:rPr lang="en-US" altLang="zh-CN" sz="2400" dirty="0" err="1">
                <a:latin typeface="NimbusRomNo9L-Regu"/>
              </a:rPr>
              <a:t>IoU</a:t>
            </a:r>
            <a:r>
              <a:rPr lang="en-US" altLang="zh-CN" sz="2400" dirty="0">
                <a:latin typeface="NimbusRomNo9L-Regu"/>
              </a:rPr>
              <a:t> threshold - using multiple anchors for a single ground truth </a:t>
            </a:r>
            <a:r>
              <a:rPr lang="en-US" altLang="zh-CN" sz="2400" dirty="0" err="1">
                <a:latin typeface="NimbusRomNo9L-Regu"/>
              </a:rPr>
              <a:t>IoU</a:t>
            </a:r>
            <a:r>
              <a:rPr lang="en-US" altLang="zh-CN" sz="2400" dirty="0">
                <a:latin typeface="NimbusRomNo9L-Regu"/>
              </a:rPr>
              <a:t> (truth, anchor) </a:t>
            </a:r>
            <a:r>
              <a:rPr lang="en-US" altLang="zh-CN" sz="2400" dirty="0">
                <a:latin typeface="CMMI10"/>
              </a:rPr>
              <a:t>&gt; </a:t>
            </a:r>
            <a:r>
              <a:rPr lang="en-US" altLang="zh-CN" sz="2400" dirty="0" err="1">
                <a:latin typeface="NimbusRomNo9L-Regu"/>
              </a:rPr>
              <a:t>IoU</a:t>
            </a:r>
            <a:r>
              <a:rPr lang="en-US" altLang="zh-CN" sz="2400" dirty="0">
                <a:latin typeface="NimbusRomNo9L-Regu"/>
              </a:rPr>
              <a:t>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Y10"/>
              </a:rPr>
              <a:t> </a:t>
            </a:r>
            <a:r>
              <a:rPr lang="en-US" altLang="zh-CN" sz="2400" b="1" dirty="0">
                <a:latin typeface="NimbusRomNo9L-Regu"/>
              </a:rPr>
              <a:t>GA</a:t>
            </a:r>
            <a:r>
              <a:rPr lang="en-US" altLang="zh-CN" sz="2400" dirty="0">
                <a:latin typeface="NimbusRomNo9L-Regu"/>
              </a:rPr>
              <a:t>: Genetic algorithms - using genetic algorithms for selecting the optimal hyperparameters during network training on the first 10% of time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Y10"/>
              </a:rPr>
              <a:t> </a:t>
            </a:r>
            <a:r>
              <a:rPr lang="en-US" altLang="zh-CN" sz="2400" b="1" dirty="0">
                <a:latin typeface="NimbusRomNo9L-Regu"/>
              </a:rPr>
              <a:t>LS</a:t>
            </a:r>
            <a:r>
              <a:rPr lang="en-US" altLang="zh-CN" sz="2400" dirty="0">
                <a:latin typeface="NimbusRomNo9L-Regu"/>
              </a:rPr>
              <a:t>: Class label smoothing - using class label smoothing for sigmoid 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Y10"/>
              </a:rPr>
              <a:t> </a:t>
            </a:r>
            <a:r>
              <a:rPr lang="en-US" altLang="zh-CN" sz="2400" b="1" dirty="0">
                <a:latin typeface="NimbusRomNo9L-Regu"/>
              </a:rPr>
              <a:t>CBN</a:t>
            </a:r>
            <a:r>
              <a:rPr lang="en-US" altLang="zh-CN" sz="2400" dirty="0">
                <a:latin typeface="NimbusRomNo9L-Regu"/>
              </a:rPr>
              <a:t>: </a:t>
            </a:r>
            <a:r>
              <a:rPr lang="en-US" altLang="zh-CN" sz="2400" dirty="0" err="1">
                <a:latin typeface="NimbusRomNo9L-Regu"/>
              </a:rPr>
              <a:t>CmBN</a:t>
            </a:r>
            <a:r>
              <a:rPr lang="en-US" altLang="zh-CN" sz="2400" dirty="0">
                <a:latin typeface="NimbusRomNo9L-Regu"/>
              </a:rPr>
              <a:t> - using Cross mini-Batch Normalization for collecting statistics inside the entire batch, instead of collecting statistics inside a single mini-batch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Y10"/>
              </a:rPr>
              <a:t> </a:t>
            </a:r>
            <a:r>
              <a:rPr lang="en-US" altLang="zh-CN" sz="2400" b="1" dirty="0">
                <a:latin typeface="NimbusRomNo9L-Regu"/>
              </a:rPr>
              <a:t>CA</a:t>
            </a:r>
            <a:r>
              <a:rPr lang="en-US" altLang="zh-CN" sz="2400" dirty="0">
                <a:latin typeface="NimbusRomNo9L-Regu"/>
              </a:rPr>
              <a:t>: Cosine annealing scheduler - altering the learning rate during sinusoid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Y10"/>
              </a:rPr>
              <a:t> </a:t>
            </a:r>
            <a:r>
              <a:rPr lang="en-US" altLang="zh-CN" sz="2400" b="1" dirty="0">
                <a:latin typeface="NimbusRomNo9L-Regu"/>
              </a:rPr>
              <a:t>DM</a:t>
            </a:r>
            <a:r>
              <a:rPr lang="en-US" altLang="zh-CN" sz="2400" dirty="0">
                <a:latin typeface="NimbusRomNo9L-Regu"/>
              </a:rPr>
              <a:t>: Dynamic mini-batch size - automatic increase of mini-batch size during small resolution training by using Random training shapes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Y10"/>
              </a:rPr>
              <a:t> </a:t>
            </a:r>
            <a:r>
              <a:rPr lang="en-US" altLang="zh-CN" sz="2400" b="1" dirty="0">
                <a:latin typeface="NimbusRomNo9L-Regu"/>
              </a:rPr>
              <a:t>OA</a:t>
            </a:r>
            <a:r>
              <a:rPr lang="en-US" altLang="zh-CN" sz="2400" dirty="0">
                <a:latin typeface="NimbusRomNo9L-Regu"/>
              </a:rPr>
              <a:t>: Optimized Anchors - using the optimized anchors for training with the 512x512 network resolution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826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44DEB-A136-491A-9957-FB770B0C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 Studies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88B38A-CDE3-440A-8454-FB4D76E9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1" y="2083443"/>
            <a:ext cx="9604165" cy="34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37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D9263-73B9-4F86-A0C1-167428C4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8800" b="1" dirty="0"/>
              <a:t>THANKS</a:t>
            </a:r>
            <a:endParaRPr lang="zh-CN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00593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3E512-7DF7-4A1B-B263-4B90D1468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98"/>
            <a:ext cx="10515600" cy="938721"/>
          </a:xfrm>
        </p:spPr>
        <p:txBody>
          <a:bodyPr/>
          <a:lstStyle/>
          <a:p>
            <a:r>
              <a:rPr lang="en-US" altLang="zh-CN" dirty="0"/>
              <a:t>Mosaic data augmentation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8E43B9-5DEE-4A72-ADCA-85EEFF551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19" y="939435"/>
            <a:ext cx="8231562" cy="5849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59D52E-178C-4193-8AF0-1B8D0E81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39435"/>
            <a:ext cx="9601200" cy="55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1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08B269-2300-4D1F-B9B0-42420413D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982" y="25964"/>
            <a:ext cx="6832036" cy="683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0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D95F0-0C5D-4A07-B0EF-FF07943E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1353798" cy="1325563"/>
          </a:xfrm>
        </p:spPr>
        <p:txBody>
          <a:bodyPr/>
          <a:lstStyle/>
          <a:p>
            <a:r>
              <a:rPr lang="en-US" altLang="zh-CN" dirty="0"/>
              <a:t>Self Adversarial Training –a data augmentation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621D42-A9C5-41A5-9D3B-B0DBF7371664}"/>
              </a:ext>
            </a:extLst>
          </p:cNvPr>
          <p:cNvSpPr/>
          <p:nvPr/>
        </p:nvSpPr>
        <p:spPr>
          <a:xfrm>
            <a:off x="838202" y="3874394"/>
            <a:ext cx="2758440" cy="2833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Original Image</a:t>
            </a:r>
            <a:endParaRPr lang="zh-CN" altLang="en-US" sz="4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E701EA-14D1-4696-97E3-FFBF68024FCA}"/>
              </a:ext>
            </a:extLst>
          </p:cNvPr>
          <p:cNvSpPr txBox="1"/>
          <p:nvPr/>
        </p:nvSpPr>
        <p:spPr>
          <a:xfrm>
            <a:off x="601980" y="1450717"/>
            <a:ext cx="4549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 the 1st stage the neural network alters the original image instead of the network weights. </a:t>
            </a:r>
            <a:endParaRPr lang="zh-CN" altLang="en-US" sz="4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74D936-6490-4E9B-86E5-A6B5A146D948}"/>
              </a:ext>
            </a:extLst>
          </p:cNvPr>
          <p:cNvSpPr/>
          <p:nvPr/>
        </p:nvSpPr>
        <p:spPr>
          <a:xfrm>
            <a:off x="8359140" y="3874394"/>
            <a:ext cx="2758440" cy="2833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Stylized Image</a:t>
            </a:r>
            <a:endParaRPr lang="zh-CN" altLang="en-US" sz="4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1B1C58-47EA-4F30-B38C-755A9D1B2CFB}"/>
              </a:ext>
            </a:extLst>
          </p:cNvPr>
          <p:cNvSpPr txBox="1"/>
          <p:nvPr/>
        </p:nvSpPr>
        <p:spPr>
          <a:xfrm>
            <a:off x="7475222" y="1343156"/>
            <a:ext cx="45491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 the 2nd stage, the neural network is trained to detect an object on this modified image in the normal way</a:t>
            </a:r>
            <a:endParaRPr lang="zh-CN" altLang="en-US" sz="48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B7E8880-C818-40A9-B8F2-2347F60814F7}"/>
              </a:ext>
            </a:extLst>
          </p:cNvPr>
          <p:cNvSpPr/>
          <p:nvPr/>
        </p:nvSpPr>
        <p:spPr>
          <a:xfrm>
            <a:off x="3832861" y="4541837"/>
            <a:ext cx="4290059" cy="1325563"/>
          </a:xfrm>
          <a:prstGeom prst="rightArrow">
            <a:avLst>
              <a:gd name="adj1" fmla="val 50000"/>
              <a:gd name="adj2" fmla="val 108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Adversarial attack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146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562FE-2834-4F3E-BBE3-7B4F8802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Style Transfer (</a:t>
            </a:r>
            <a:r>
              <a:rPr lang="zh-CN" altLang="en-US" dirty="0"/>
              <a:t>图像风格化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26" name="Picture 2" descr="https://pic3.zhimg.com/80/v2-2c42963322d402dd6dcb2cce65e4ff0e_720w.jpg">
            <a:extLst>
              <a:ext uri="{FF2B5EF4-FFF2-40B4-BE49-F238E27FC236}">
                <a16:creationId xmlns:a16="http://schemas.microsoft.com/office/drawing/2014/main" id="{C1AC8E23-B8D6-4D3E-A781-A09F774D6E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469486"/>
            <a:ext cx="9631680" cy="537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D8171-2C3E-4097-A068-57F2D6AC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6760"/>
          </a:xfrm>
        </p:spPr>
        <p:txBody>
          <a:bodyPr>
            <a:normAutofit/>
          </a:bodyPr>
          <a:lstStyle/>
          <a:p>
            <a:r>
              <a:rPr lang="en-US" altLang="zh-CN" dirty="0"/>
              <a:t>Cross mini-Batch Normalization (</a:t>
            </a:r>
            <a:r>
              <a:rPr lang="en-US" altLang="zh-CN" dirty="0" err="1"/>
              <a:t>CmBN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02E138-57A8-4D74-8356-8A637A87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0" y="746760"/>
            <a:ext cx="8519159" cy="61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A9692310-8ED1-48E7-AEFA-0ACB085A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7360"/>
            <a:ext cx="8956325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402159E-10DD-4528-AABA-181B1AE0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6760"/>
          </a:xfrm>
        </p:spPr>
        <p:txBody>
          <a:bodyPr>
            <a:normAutofit/>
          </a:bodyPr>
          <a:lstStyle/>
          <a:p>
            <a:r>
              <a:rPr lang="en-US" altLang="zh-CN" dirty="0"/>
              <a:t>Cross-iteration Batch Normalization (CBN)</a:t>
            </a:r>
            <a:endParaRPr lang="zh-CN" altLang="en-US" dirty="0"/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97DBFB4B-01D8-49CC-BDD2-18EAF40C1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1" t="5000" r="18229"/>
          <a:stretch/>
        </p:blipFill>
        <p:spPr bwMode="auto">
          <a:xfrm>
            <a:off x="8839200" y="746760"/>
            <a:ext cx="33528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31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2E876-C96B-4A0F-9044-C5470D8D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63"/>
            <a:ext cx="10515600" cy="776288"/>
          </a:xfrm>
        </p:spPr>
        <p:txBody>
          <a:bodyPr/>
          <a:lstStyle/>
          <a:p>
            <a:r>
              <a:rPr lang="en-US" altLang="zh-CN" dirty="0"/>
              <a:t>Modified SAM and </a:t>
            </a:r>
            <a:r>
              <a:rPr lang="en-US" altLang="zh-CN" dirty="0" err="1"/>
              <a:t>PANet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280AF3-E96D-4A42-9374-C6A0C9C0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7" y="635665"/>
            <a:ext cx="9159240" cy="6120734"/>
          </a:xfrm>
          <a:prstGeom prst="rect">
            <a:avLst/>
          </a:prstGeom>
        </p:spPr>
      </p:pic>
      <p:sp>
        <p:nvSpPr>
          <p:cNvPr id="6" name="AutoShape 2" descr="https://img-blog.csdn.net/20170527114321686?watermark/2/text/aHR0cDovL2Jsb2cuY3Nkbi5uZXQvbTBfMzc3MTc1Njg=/font/5a6L5L2T/fontsize/400/fill/I0JBQkFCMA==/dissolve/70/gravity/Center">
            <a:extLst>
              <a:ext uri="{FF2B5EF4-FFF2-40B4-BE49-F238E27FC236}">
                <a16:creationId xmlns:a16="http://schemas.microsoft.com/office/drawing/2014/main" id="{919A60CF-1C03-406B-ACF1-05394A9D8F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DC75C2-ADBF-4678-B1FD-EC0C95D3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087" y="4617156"/>
            <a:ext cx="2493051" cy="9134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925190-1686-414D-88CD-48A7ED26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824" y="3653515"/>
            <a:ext cx="3575110" cy="9636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434628F-AFA2-4441-B783-ABD544640C60}"/>
              </a:ext>
            </a:extLst>
          </p:cNvPr>
          <p:cNvSpPr/>
          <p:nvPr/>
        </p:nvSpPr>
        <p:spPr>
          <a:xfrm>
            <a:off x="7234343" y="922158"/>
            <a:ext cx="4720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：如果某个点位于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之内，其值不变。如果位于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，其值乘以一个小于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的值，以此提高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的显著性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23101A-7584-43A6-84F3-940A7FD54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776" y="5562393"/>
            <a:ext cx="2003205" cy="45433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3ABBF4-A82F-46E0-9C0A-1342027C6AB7}"/>
              </a:ext>
            </a:extLst>
          </p:cNvPr>
          <p:cNvSpPr/>
          <p:nvPr/>
        </p:nvSpPr>
        <p:spPr>
          <a:xfrm>
            <a:off x="8653852" y="6402944"/>
            <a:ext cx="3538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Arial" panose="020B0604020202020204" pitchFamily="34" charset="0"/>
              </a:rPr>
              <a:t>lamda1=0.5</a:t>
            </a:r>
            <a:r>
              <a:rPr lang="zh-CN" altLang="en-US" dirty="0">
                <a:solidFill>
                  <a:srgbClr val="4D4D4D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rgbClr val="4D4D4D"/>
                </a:solidFill>
                <a:latin typeface="Arial" panose="020B0604020202020204" pitchFamily="34" charset="0"/>
              </a:rPr>
              <a:t>lamda2=0.4, phi=4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437021-7202-4B27-98FA-EE78E2815D78}"/>
              </a:ext>
            </a:extLst>
          </p:cNvPr>
          <p:cNvSpPr/>
          <p:nvPr/>
        </p:nvSpPr>
        <p:spPr>
          <a:xfrm>
            <a:off x="6457241" y="1178857"/>
            <a:ext cx="462845" cy="40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22A0E2-E7AB-44AD-9EE0-3CA792178B32}"/>
              </a:ext>
            </a:extLst>
          </p:cNvPr>
          <p:cNvSpPr/>
          <p:nvPr/>
        </p:nvSpPr>
        <p:spPr>
          <a:xfrm>
            <a:off x="6457242" y="4314469"/>
            <a:ext cx="462845" cy="40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23001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</TotalTime>
  <Words>595</Words>
  <Application>Microsoft Office PowerPoint</Application>
  <PresentationFormat>宽屏</PresentationFormat>
  <Paragraphs>74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-apple-system</vt:lpstr>
      <vt:lpstr>CMMI10</vt:lpstr>
      <vt:lpstr>CMMI7</vt:lpstr>
      <vt:lpstr>CMR10</vt:lpstr>
      <vt:lpstr>CMSY10</vt:lpstr>
      <vt:lpstr>NimbusRomNo9L-Regu</vt:lpstr>
      <vt:lpstr>等线</vt:lpstr>
      <vt:lpstr>等线 Light</vt:lpstr>
      <vt:lpstr>Microsoft YaHei</vt:lpstr>
      <vt:lpstr>Arial</vt:lpstr>
      <vt:lpstr>Cambria Math</vt:lpstr>
      <vt:lpstr>Office 主题​​</vt:lpstr>
      <vt:lpstr>YOLOv4: Optimal Speed and Accuracy of Object Detection</vt:lpstr>
      <vt:lpstr>Contributions</vt:lpstr>
      <vt:lpstr>Mosaic data augmentation</vt:lpstr>
      <vt:lpstr>PowerPoint 演示文稿</vt:lpstr>
      <vt:lpstr>Self Adversarial Training –a data augmentation</vt:lpstr>
      <vt:lpstr>Neural Style Transfer (图像风格化)</vt:lpstr>
      <vt:lpstr>Cross mini-Batch Normalization (CmBN)</vt:lpstr>
      <vt:lpstr>Cross-iteration Batch Normalization (CBN)</vt:lpstr>
      <vt:lpstr>Modified SAM and PANet</vt:lpstr>
      <vt:lpstr>PANet</vt:lpstr>
      <vt:lpstr>Modified SAM and PANet</vt:lpstr>
      <vt:lpstr>The Structure of YOLOv4</vt:lpstr>
      <vt:lpstr>CSPDarknet53 with Cross-stage partial connections (CSP)</vt:lpstr>
      <vt:lpstr>Spatial Pyramid Pooling (SPP)</vt:lpstr>
      <vt:lpstr>PowerPoint 演示文稿</vt:lpstr>
      <vt:lpstr>PowerPoint 演示文稿</vt:lpstr>
      <vt:lpstr>Mish activation</vt:lpstr>
      <vt:lpstr>Complete IOU loss (CIOU loss)</vt:lpstr>
      <vt:lpstr>DIoU NMS</vt:lpstr>
      <vt:lpstr>Performance</vt:lpstr>
      <vt:lpstr>Ablation Studies</vt:lpstr>
      <vt:lpstr>PowerPoint 演示文稿</vt:lpstr>
      <vt:lpstr>Ablation Studies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Only Look Once: Unified, Real-Time Object Detection</dc:title>
  <dc:creator>Wei Ziquan</dc:creator>
  <cp:lastModifiedBy>Wei Ziquan</cp:lastModifiedBy>
  <cp:revision>61</cp:revision>
  <dcterms:created xsi:type="dcterms:W3CDTF">2020-04-16T03:04:10Z</dcterms:created>
  <dcterms:modified xsi:type="dcterms:W3CDTF">2020-04-30T13:38:52Z</dcterms:modified>
</cp:coreProperties>
</file>